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1263" r:id="rId3"/>
    <p:sldId id="1261" r:id="rId4"/>
    <p:sldId id="1265" r:id="rId5"/>
    <p:sldId id="1298" r:id="rId6"/>
    <p:sldId id="1309" r:id="rId7"/>
    <p:sldId id="1291" r:id="rId8"/>
    <p:sldId id="1300" r:id="rId9"/>
    <p:sldId id="1264" r:id="rId10"/>
    <p:sldId id="1287" r:id="rId11"/>
    <p:sldId id="1296" r:id="rId12"/>
    <p:sldId id="1209" r:id="rId13"/>
    <p:sldId id="1324" r:id="rId14"/>
    <p:sldId id="1317" r:id="rId15"/>
    <p:sldId id="1147" r:id="rId16"/>
    <p:sldId id="1294" r:id="rId17"/>
    <p:sldId id="1288" r:id="rId18"/>
    <p:sldId id="1307" r:id="rId19"/>
    <p:sldId id="1289" r:id="rId20"/>
    <p:sldId id="1292" r:id="rId21"/>
    <p:sldId id="1290" r:id="rId22"/>
    <p:sldId id="1306" r:id="rId23"/>
    <p:sldId id="1321" r:id="rId24"/>
    <p:sldId id="1308" r:id="rId25"/>
    <p:sldId id="1323" r:id="rId26"/>
    <p:sldId id="1299" r:id="rId27"/>
    <p:sldId id="1316" r:id="rId28"/>
    <p:sldId id="1262" r:id="rId29"/>
    <p:sldId id="1293" r:id="rId30"/>
    <p:sldId id="1266" r:id="rId31"/>
    <p:sldId id="1267" r:id="rId32"/>
    <p:sldId id="1270" r:id="rId33"/>
    <p:sldId id="1303" r:id="rId34"/>
    <p:sldId id="1310" r:id="rId35"/>
    <p:sldId id="1311" r:id="rId36"/>
    <p:sldId id="1286" r:id="rId37"/>
    <p:sldId id="1269" r:id="rId38"/>
    <p:sldId id="1237" r:id="rId39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F032A6-6997-BFEE-93BC-E0F01DA1D214}" name="Amy Staska" initials="AS" userId="S::amy@nrcadomain.nrca.net::c31b7cb2-472d-43d7-9fd7-1fc8aef475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13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16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ckaydaniels/Desktop/reroofing%20survey/Reroofing%20inquiries%20index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ckaydaniels/Desktop/reroofing%20survey/reroofing%20contracts%20index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Sheet1!$A$8</c:f>
              <c:strCache>
                <c:ptCount val="1"/>
                <c:pt idx="0">
                  <c:v>Mostly Low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77-D348-97A5-04D64A6F6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Sheet1!$B$6:$Q$6</c:f>
              <c:strCache>
                <c:ptCount val="16"/>
                <c:pt idx="0">
                  <c:v>Q4 '20</c:v>
                </c:pt>
                <c:pt idx="1">
                  <c:v>Q1 '21</c:v>
                </c:pt>
                <c:pt idx="2">
                  <c:v>Q2 '21</c:v>
                </c:pt>
                <c:pt idx="3">
                  <c:v>Q3 '21</c:v>
                </c:pt>
                <c:pt idx="4">
                  <c:v>Q4 '21</c:v>
                </c:pt>
                <c:pt idx="5">
                  <c:v>Q1 '22</c:v>
                </c:pt>
                <c:pt idx="6">
                  <c:v>Q2 '22</c:v>
                </c:pt>
                <c:pt idx="7">
                  <c:v>Q3 '22</c:v>
                </c:pt>
                <c:pt idx="8">
                  <c:v>Q4 '22</c:v>
                </c:pt>
                <c:pt idx="9">
                  <c:v>Q1 '23</c:v>
                </c:pt>
                <c:pt idx="10">
                  <c:v>Q2 '23</c:v>
                </c:pt>
                <c:pt idx="11">
                  <c:v>Q3 '23</c:v>
                </c:pt>
                <c:pt idx="12">
                  <c:v>Q4 '23</c:v>
                </c:pt>
                <c:pt idx="13">
                  <c:v>Q1 '24</c:v>
                </c:pt>
                <c:pt idx="14">
                  <c:v>Q2 '24</c:v>
                </c:pt>
                <c:pt idx="15">
                  <c:v>Q3 '24</c:v>
                </c:pt>
              </c:strCache>
            </c:strRef>
          </c:cat>
          <c:val>
            <c:numRef>
              <c:f>Sheet1!$B$8:$Q$8</c:f>
              <c:numCache>
                <c:formatCode>0.0</c:formatCode>
                <c:ptCount val="16"/>
                <c:pt idx="0">
                  <c:v>44.4</c:v>
                </c:pt>
                <c:pt idx="1">
                  <c:v>59.8</c:v>
                </c:pt>
                <c:pt idx="2">
                  <c:v>67.2</c:v>
                </c:pt>
                <c:pt idx="3">
                  <c:v>63.9</c:v>
                </c:pt>
                <c:pt idx="4">
                  <c:v>66.8</c:v>
                </c:pt>
                <c:pt idx="5">
                  <c:v>69.599999999999994</c:v>
                </c:pt>
                <c:pt idx="6">
                  <c:v>61.6</c:v>
                </c:pt>
                <c:pt idx="7">
                  <c:v>60.6</c:v>
                </c:pt>
                <c:pt idx="8">
                  <c:v>58.6</c:v>
                </c:pt>
                <c:pt idx="9" formatCode="General">
                  <c:v>62.5</c:v>
                </c:pt>
                <c:pt idx="10" formatCode="General">
                  <c:v>65.3</c:v>
                </c:pt>
                <c:pt idx="11" formatCode="General">
                  <c:v>58.7</c:v>
                </c:pt>
                <c:pt idx="12" formatCode="General">
                  <c:v>62.2</c:v>
                </c:pt>
                <c:pt idx="13" formatCode="General">
                  <c:v>58.9</c:v>
                </c:pt>
                <c:pt idx="14" formatCode="General">
                  <c:v>53.7</c:v>
                </c:pt>
                <c:pt idx="15" formatCode="General">
                  <c:v>47.6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77-D348-97A5-04D64A6F6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1161600"/>
        <c:axId val="511038128"/>
      </c:lineChart>
      <c:catAx>
        <c:axId val="51116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038128"/>
        <c:crosses val="autoZero"/>
        <c:auto val="1"/>
        <c:lblAlgn val="ctr"/>
        <c:lblOffset val="100"/>
        <c:noMultiLvlLbl val="0"/>
      </c:catAx>
      <c:valAx>
        <c:axId val="511038128"/>
        <c:scaling>
          <c:orientation val="minMax"/>
          <c:max val="75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16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Sheet1!$A$6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Sheet1!$B$6:$Q$6</c:f>
              <c:strCache>
                <c:ptCount val="16"/>
                <c:pt idx="0">
                  <c:v>Q4 '20</c:v>
                </c:pt>
                <c:pt idx="1">
                  <c:v>Q1 '21</c:v>
                </c:pt>
                <c:pt idx="2">
                  <c:v>Q2 '21</c:v>
                </c:pt>
                <c:pt idx="3">
                  <c:v>Q3 '21</c:v>
                </c:pt>
                <c:pt idx="4">
                  <c:v>Q4 '21</c:v>
                </c:pt>
                <c:pt idx="5">
                  <c:v>Q1 '22</c:v>
                </c:pt>
                <c:pt idx="6">
                  <c:v>Q2 '22</c:v>
                </c:pt>
                <c:pt idx="7">
                  <c:v>Q3 '22</c:v>
                </c:pt>
                <c:pt idx="8">
                  <c:v>Q4 '22</c:v>
                </c:pt>
                <c:pt idx="9">
                  <c:v>Q1 '23</c:v>
                </c:pt>
                <c:pt idx="10">
                  <c:v>Q2 '23</c:v>
                </c:pt>
                <c:pt idx="11">
                  <c:v>Q3 '23</c:v>
                </c:pt>
                <c:pt idx="12">
                  <c:v>Q4 '23</c:v>
                </c:pt>
                <c:pt idx="13">
                  <c:v>Q1 '24</c:v>
                </c:pt>
                <c:pt idx="14">
                  <c:v>Q2 24</c:v>
                </c:pt>
                <c:pt idx="15">
                  <c:v>Q3 24</c:v>
                </c:pt>
              </c:strCache>
            </c:strRef>
          </c:cat>
          <c:val>
            <c:numRef>
              <c:f>Sheet1!$B$6:$J$6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6B-0B45-A6B8-1FDD04D60633}"/>
            </c:ext>
          </c:extLst>
        </c:ser>
        <c:ser>
          <c:idx val="2"/>
          <c:order val="1"/>
          <c:tx>
            <c:strRef>
              <c:f>Sheet1!$A$8</c:f>
              <c:strCache>
                <c:ptCount val="1"/>
                <c:pt idx="0">
                  <c:v>Mostly Low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Sheet1!$B$6:$Q$6</c:f>
              <c:strCache>
                <c:ptCount val="16"/>
                <c:pt idx="0">
                  <c:v>Q4 '20</c:v>
                </c:pt>
                <c:pt idx="1">
                  <c:v>Q1 '21</c:v>
                </c:pt>
                <c:pt idx="2">
                  <c:v>Q2 '21</c:v>
                </c:pt>
                <c:pt idx="3">
                  <c:v>Q3 '21</c:v>
                </c:pt>
                <c:pt idx="4">
                  <c:v>Q4 '21</c:v>
                </c:pt>
                <c:pt idx="5">
                  <c:v>Q1 '22</c:v>
                </c:pt>
                <c:pt idx="6">
                  <c:v>Q2 '22</c:v>
                </c:pt>
                <c:pt idx="7">
                  <c:v>Q3 '22</c:v>
                </c:pt>
                <c:pt idx="8">
                  <c:v>Q4 '22</c:v>
                </c:pt>
                <c:pt idx="9">
                  <c:v>Q1 '23</c:v>
                </c:pt>
                <c:pt idx="10">
                  <c:v>Q2 '23</c:v>
                </c:pt>
                <c:pt idx="11">
                  <c:v>Q3 '23</c:v>
                </c:pt>
                <c:pt idx="12">
                  <c:v>Q4 '23</c:v>
                </c:pt>
                <c:pt idx="13">
                  <c:v>Q1 '24</c:v>
                </c:pt>
                <c:pt idx="14">
                  <c:v>Q2 24</c:v>
                </c:pt>
                <c:pt idx="15">
                  <c:v>Q3 24</c:v>
                </c:pt>
              </c:strCache>
            </c:strRef>
          </c:cat>
          <c:val>
            <c:numRef>
              <c:f>Sheet1!$B$8:$Q$8</c:f>
              <c:numCache>
                <c:formatCode>0.0</c:formatCode>
                <c:ptCount val="16"/>
                <c:pt idx="0">
                  <c:v>43.5</c:v>
                </c:pt>
                <c:pt idx="1">
                  <c:v>58</c:v>
                </c:pt>
                <c:pt idx="2">
                  <c:v>67.400000000000006</c:v>
                </c:pt>
                <c:pt idx="3">
                  <c:v>61.8</c:v>
                </c:pt>
                <c:pt idx="4">
                  <c:v>61.6</c:v>
                </c:pt>
                <c:pt idx="5">
                  <c:v>68.400000000000006</c:v>
                </c:pt>
                <c:pt idx="6">
                  <c:v>66</c:v>
                </c:pt>
                <c:pt idx="7">
                  <c:v>65.5</c:v>
                </c:pt>
                <c:pt idx="8">
                  <c:v>58.9</c:v>
                </c:pt>
                <c:pt idx="9" formatCode="General">
                  <c:v>61.7</c:v>
                </c:pt>
                <c:pt idx="10" formatCode="General">
                  <c:v>60.5</c:v>
                </c:pt>
                <c:pt idx="11" formatCode="General">
                  <c:v>55.3</c:v>
                </c:pt>
                <c:pt idx="12" formatCode="General">
                  <c:v>61.4</c:v>
                </c:pt>
                <c:pt idx="13" formatCode="General">
                  <c:v>57.5</c:v>
                </c:pt>
                <c:pt idx="14" formatCode="General">
                  <c:v>53</c:v>
                </c:pt>
                <c:pt idx="15" formatCode="General">
                  <c:v>54.1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6B-0B45-A6B8-1FDD04D60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3831936"/>
        <c:axId val="556110416"/>
      </c:lineChart>
      <c:catAx>
        <c:axId val="52383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110416"/>
        <c:crosses val="autoZero"/>
        <c:auto val="1"/>
        <c:lblAlgn val="ctr"/>
        <c:lblOffset val="100"/>
        <c:noMultiLvlLbl val="0"/>
      </c:catAx>
      <c:valAx>
        <c:axId val="556110416"/>
        <c:scaling>
          <c:orientation val="minMax"/>
          <c:max val="75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83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9B017-9506-954D-A863-CC4FDE144A07}" type="datetimeFigureOut">
              <a:rPr lang="en-US" smtClean="0"/>
              <a:t>1/10/25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1B00D-9AA6-D341-87D6-82484E461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2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3E054-6298-4DF1-B39A-25B85EF4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14FAF8-B36A-441C-BE1A-B9B8CC326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C538E-03C1-43AA-A909-AAB5723C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920-E54D-4CA4-8BAE-82F6380996BD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43174-CE99-4633-91CB-23EA3F875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B9AFA-5EA9-4EDC-9393-B60BCB065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0B2C-6605-446C-A7A5-7D730150E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EE765-FF55-4C4A-A8D2-9DCECA2C1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29C98-E4CB-4DDD-8369-59B1FCCFC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14BAB-9D9D-4421-922F-16FE5005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920-E54D-4CA4-8BAE-82F6380996BD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913CF-F2EC-471F-8831-5E7A3774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320E1-BC5A-43CC-8FC0-27E2B121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0B2C-6605-446C-A7A5-7D730150E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1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823DFD-AFDB-4E82-819D-0C598C5344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5501E-A1EC-42DB-B16A-D21D4498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C19E0-6FC3-4956-BD03-472A3F10D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920-E54D-4CA4-8BAE-82F6380996BD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A251F-6948-40D0-BFE4-2BDDC19D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7F297-8BCF-4E19-81F0-A472CB88C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0B2C-6605-446C-A7A5-7D730150E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2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18F33-C63C-45DD-83B1-00FC9D173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F5100-B61D-4928-9D5F-BC053E6F8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16293-D8EB-4D4B-9C29-A5F465FF0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920-E54D-4CA4-8BAE-82F6380996BD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4E9AF-BC04-4C8B-ACF2-61155F5A6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B7C80-4612-49E9-A81C-DE1AF668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0B2C-6605-446C-A7A5-7D730150E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9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0770B-ABB5-4F3A-A3A9-590A882F7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1672C-D3AB-433E-870F-C0C19DF1F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DF8BC-EBD8-4157-9C97-09ECAFCC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920-E54D-4CA4-8BAE-82F6380996BD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AE17A-C039-4C82-9D3A-47AFFFA31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86BC9-BDF2-415F-B114-563A0AE25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0B2C-6605-446C-A7A5-7D730150E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9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E7D8-A30C-4A95-B61A-9D292E77F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853A1-1986-4487-9CC3-BD5FBD2E0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EFA7E-D4B2-4E62-82CD-CAF79EB64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609AC-A8FF-4811-B10C-4FA85FF5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920-E54D-4CA4-8BAE-82F6380996BD}" type="datetimeFigureOut">
              <a:rPr lang="en-US" smtClean="0"/>
              <a:t>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E825C-05D8-4DAF-8C7E-689A22C81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D6814-F67A-43CE-838A-51B4D25F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0B2C-6605-446C-A7A5-7D730150E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5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6F929-B1F6-493E-B5C1-1A3E660C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DEE27-BD02-482C-B2EE-CC434D6DD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2AED3-D44E-48FE-8C8E-DE2594348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55E3BC-77A1-4FAB-BB9F-3CB91B87B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0417E0-9409-40BE-8465-4AF98C29F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186309-CE50-4852-B826-6CA23656E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920-E54D-4CA4-8BAE-82F6380996BD}" type="datetimeFigureOut">
              <a:rPr lang="en-US" smtClean="0"/>
              <a:t>1/10/25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9989AC-5DA3-4EF4-AE8A-0D78AF833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BB26ED-9E25-4135-B0BA-1ACC797C6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0B2C-6605-446C-A7A5-7D730150E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5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C93D9-68FB-4B2E-A4DE-FA279FEF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5CEF37-509A-4934-9BD9-08BD1298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920-E54D-4CA4-8BAE-82F6380996BD}" type="datetimeFigureOut">
              <a:rPr lang="en-US" smtClean="0"/>
              <a:t>1/10/25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E7D3D-E0B6-4BCC-9579-5DEE0F4E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10F19-E373-418A-A3A9-06E71CEE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0B2C-6605-446C-A7A5-7D730150E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8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3BECFD-1634-4769-A138-1F1979528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920-E54D-4CA4-8BAE-82F6380996BD}" type="datetimeFigureOut">
              <a:rPr lang="en-US" smtClean="0"/>
              <a:t>1/10/25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A478D1-0DDE-452F-8881-B0EFCC7B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8E3AB-F9E7-458C-BA89-6B034C11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0B2C-6605-446C-A7A5-7D730150E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0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E39BA-72AB-474B-A606-67A228A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9E3BA-7E68-45AE-A18B-8CCE89E02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7D688-312C-46BB-9503-00934EA50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E4992-6530-44A2-9632-F3839525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920-E54D-4CA4-8BAE-82F6380996BD}" type="datetimeFigureOut">
              <a:rPr lang="en-US" smtClean="0"/>
              <a:t>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5A0D1-CE67-491C-8EBC-FC83EB2A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4D745-666D-42C5-84EE-D5CEE304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0B2C-6605-446C-A7A5-7D730150E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3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242C9-F3EB-4CEB-A95B-5838CB2F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6A20EB-22BF-4391-AC93-8D2D2A450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C512F-C350-44A6-84DF-0C677AED0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FBD0C-731B-4DC1-9F30-C597F09E1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920-E54D-4CA4-8BAE-82F6380996BD}" type="datetimeFigureOut">
              <a:rPr lang="en-US" smtClean="0"/>
              <a:t>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8AC48-6615-4881-AEFE-2F7821B8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96E71-AAA9-40A0-9C91-D148DB3D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0B2C-6605-446C-A7A5-7D730150E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B66EF5-DD2D-41C7-AEF8-F63B6E73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3940E-7317-4428-B0D1-5ECF4472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86E13-7FD3-4CB0-9DCF-0404C3772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F2920-E54D-4CA4-8BAE-82F6380996BD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909DB-BF9F-483F-9D1C-AB1CB13C0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9559F-42CC-47CE-B1C9-4BC431E8D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C0B2C-6605-446C-A7A5-7D730150E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54603CF0-C983-4D89-8A8A-6285D0F2B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1F40C6-FF8B-4529-AF55-286791AB6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7136"/>
            <a:ext cx="9144000" cy="2387600"/>
          </a:xfrm>
        </p:spPr>
        <p:txBody>
          <a:bodyPr>
            <a:normAutofit/>
          </a:bodyPr>
          <a:lstStyle/>
          <a:p>
            <a:r>
              <a:rPr lang="en-US" sz="4900" b="1" i="1" dirty="0">
                <a:solidFill>
                  <a:schemeClr val="accent1">
                    <a:lumMod val="50000"/>
                  </a:schemeClr>
                </a:solidFill>
              </a:rPr>
              <a:t>The Roofing Industry</a:t>
            </a:r>
            <a:br>
              <a:rPr lang="en-US" sz="49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900" b="1" i="1" dirty="0">
                <a:solidFill>
                  <a:schemeClr val="accent1">
                    <a:lumMod val="50000"/>
                  </a:schemeClr>
                </a:solidFill>
              </a:rPr>
              <a:t>Today and Tomorrow</a:t>
            </a:r>
            <a:br>
              <a:rPr lang="en-US" b="1" i="1" dirty="0"/>
            </a:br>
            <a:endParaRPr lang="en-US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E40BA-8F47-4B94-80B2-2D0C640AF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02640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McKay Daniels</a:t>
            </a:r>
          </a:p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CEO</a:t>
            </a:r>
          </a:p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National Roofing Contractors Association</a:t>
            </a:r>
          </a:p>
        </p:txBody>
      </p:sp>
    </p:spTree>
    <p:extLst>
      <p:ext uri="{BB962C8B-B14F-4D97-AF65-F5344CB8AC3E}">
        <p14:creationId xmlns:p14="http://schemas.microsoft.com/office/powerpoint/2010/main" val="86155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AF0A0-BA82-618B-FD1D-7366F4836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87B1B27-A7B7-0419-760A-5176B6EB98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778477"/>
              </p:ext>
            </p:extLst>
          </p:nvPr>
        </p:nvGraphicFramePr>
        <p:xfrm>
          <a:off x="0" y="1616765"/>
          <a:ext cx="12032974" cy="5708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A655B44-69CA-8DC3-1765-CC92F340740A}"/>
              </a:ext>
            </a:extLst>
          </p:cNvPr>
          <p:cNvSpPr txBox="1"/>
          <p:nvPr/>
        </p:nvSpPr>
        <p:spPr>
          <a:xfrm>
            <a:off x="4640313" y="463826"/>
            <a:ext cx="40639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</a:rPr>
              <a:t>Inquiries/Bids</a:t>
            </a:r>
          </a:p>
        </p:txBody>
      </p:sp>
    </p:spTree>
    <p:extLst>
      <p:ext uri="{BB962C8B-B14F-4D97-AF65-F5344CB8AC3E}">
        <p14:creationId xmlns:p14="http://schemas.microsoft.com/office/powerpoint/2010/main" val="3996429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8E16B-3690-3CFF-E7D1-9F21351AA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F08F59A-2E17-E1A2-06D3-1827CAB96C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774260"/>
              </p:ext>
            </p:extLst>
          </p:nvPr>
        </p:nvGraphicFramePr>
        <p:xfrm>
          <a:off x="187324" y="1524000"/>
          <a:ext cx="12004676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455AFE5-4A43-5921-5499-B4F3C2515D3F}"/>
              </a:ext>
            </a:extLst>
          </p:cNvPr>
          <p:cNvSpPr txBox="1"/>
          <p:nvPr/>
        </p:nvSpPr>
        <p:spPr>
          <a:xfrm>
            <a:off x="3647925" y="469900"/>
            <a:ext cx="4896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</a:rPr>
              <a:t>Contracts Signed</a:t>
            </a:r>
          </a:p>
        </p:txBody>
      </p:sp>
    </p:spTree>
    <p:extLst>
      <p:ext uri="{BB962C8B-B14F-4D97-AF65-F5344CB8AC3E}">
        <p14:creationId xmlns:p14="http://schemas.microsoft.com/office/powerpoint/2010/main" val="3532262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06CB8B-FEC5-0209-6490-96CBDA62547D}"/>
              </a:ext>
            </a:extLst>
          </p:cNvPr>
          <p:cNvSpPr txBox="1"/>
          <p:nvPr/>
        </p:nvSpPr>
        <p:spPr>
          <a:xfrm>
            <a:off x="3056586" y="305505"/>
            <a:ext cx="6078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Reroofing Contracts Index</a:t>
            </a:r>
          </a:p>
          <a:p>
            <a:pPr algn="ctr"/>
            <a:r>
              <a:rPr lang="en-US" sz="2400" dirty="0"/>
              <a:t>(~% saying increase y/y)</a:t>
            </a:r>
          </a:p>
        </p:txBody>
      </p:sp>
      <p:pic>
        <p:nvPicPr>
          <p:cNvPr id="4" name="Picture 3" descr="A graph with numbers and percentages&#10;&#10;Description automatically generated">
            <a:extLst>
              <a:ext uri="{FF2B5EF4-FFF2-40B4-BE49-F238E27FC236}">
                <a16:creationId xmlns:a16="http://schemas.microsoft.com/office/drawing/2014/main" id="{3DADA884-452B-103E-4C98-F6D401057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61" y="0"/>
            <a:ext cx="9021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75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09E00-396E-A6BD-9E74-0164D664D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BC24A2C-9620-E94B-9604-BA05315F4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984F15E5-A307-0627-4177-AB65D8B0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821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Government Impact on Industry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6DB7130-EE17-35C1-B8C4-2CE13D747B85}"/>
              </a:ext>
            </a:extLst>
          </p:cNvPr>
          <p:cNvSpPr txBox="1">
            <a:spLocks/>
          </p:cNvSpPr>
          <p:nvPr/>
        </p:nvSpPr>
        <p:spPr>
          <a:xfrm>
            <a:off x="1243806" y="2428217"/>
            <a:ext cx="9704388" cy="2723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09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18F18-8F13-4A48-66B8-F4E643EB7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FDBE704-B94E-A35D-6A8F-713FB367B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green bar graph with black text&#10;&#10;Description automatically generated">
            <a:extLst>
              <a:ext uri="{FF2B5EF4-FFF2-40B4-BE49-F238E27FC236}">
                <a16:creationId xmlns:a16="http://schemas.microsoft.com/office/drawing/2014/main" id="{9EF0CD2E-5E37-ECA4-1F9D-5B72F3FA2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66" y="940904"/>
            <a:ext cx="9357268" cy="591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51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22F5FC9-ED55-4126-AD9C-3CBB19C13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4D2279E-1FDD-D14C-B0B2-282DD466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8477"/>
            <a:ext cx="10515600" cy="230104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Planned Federal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Investment: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CHIPS, BIL, IRA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~$500,000,000,000</a:t>
            </a:r>
          </a:p>
        </p:txBody>
      </p:sp>
    </p:spTree>
    <p:extLst>
      <p:ext uri="{BB962C8B-B14F-4D97-AF65-F5344CB8AC3E}">
        <p14:creationId xmlns:p14="http://schemas.microsoft.com/office/powerpoint/2010/main" val="2252721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7DBC7-6231-7455-2EB1-E8C1A820C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82C8959-51E8-7C57-A601-5A4A645CB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map of the united states with blue circles&#10;&#10;Description automatically generated">
            <a:extLst>
              <a:ext uri="{FF2B5EF4-FFF2-40B4-BE49-F238E27FC236}">
                <a16:creationId xmlns:a16="http://schemas.microsoft.com/office/drawing/2014/main" id="{3417B58A-D6FF-0816-B90A-E7A502430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22" y="1033670"/>
            <a:ext cx="9159631" cy="582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6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29142-2959-F00F-4EA1-339114368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3B83FB8-FB69-6A3E-D570-975F6F788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EA2A25F-F267-EE2A-D0E4-7F6F2E230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+mn-lt"/>
              </a:rPr>
              <a:t>Workforce </a:t>
            </a:r>
            <a:br>
              <a:rPr lang="en-US" dirty="0">
                <a:solidFill>
                  <a:srgbClr val="002060"/>
                </a:solidFill>
                <a:latin typeface="+mn-lt"/>
              </a:rPr>
            </a:b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4631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B8DAD-1A3C-228B-073D-ACA59EE92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E4D4F9F-5CB2-94E5-5DAF-404D8F7F3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DC480E-22A2-8112-A72C-7AF37DE43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6472"/>
            <a:ext cx="12191999" cy="57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64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EEE55-222A-94A3-BAED-359ABC398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CF87CF7-4B1D-BD82-E796-D675C61DB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graph of workers with text&#10;&#10;Description automatically generated with medium confidence">
            <a:extLst>
              <a:ext uri="{FF2B5EF4-FFF2-40B4-BE49-F238E27FC236}">
                <a16:creationId xmlns:a16="http://schemas.microsoft.com/office/drawing/2014/main" id="{DA47DA34-13DC-5439-B1F2-12421599C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770" y="202799"/>
            <a:ext cx="7338881" cy="665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0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22F5FC9-ED55-4126-AD9C-3CBB19C13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C7B1DE03-17A8-97D7-4FF5-B06066CD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265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Economy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D3973AC-D923-6366-3CFD-ACB636DFD515}"/>
              </a:ext>
            </a:extLst>
          </p:cNvPr>
          <p:cNvSpPr txBox="1">
            <a:spLocks/>
          </p:cNvSpPr>
          <p:nvPr/>
        </p:nvSpPr>
        <p:spPr>
          <a:xfrm>
            <a:off x="1243806" y="2428217"/>
            <a:ext cx="9704388" cy="2723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Interest rates?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Inflation cooling? Rising?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Washington DC actions?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Nobody knows anything for certain beyond three months… and even that is dubious…</a:t>
            </a:r>
          </a:p>
        </p:txBody>
      </p:sp>
    </p:spTree>
    <p:extLst>
      <p:ext uri="{BB962C8B-B14F-4D97-AF65-F5344CB8AC3E}">
        <p14:creationId xmlns:p14="http://schemas.microsoft.com/office/powerpoint/2010/main" val="1586328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66554-7B3E-CEE0-25F3-4250BDFB7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E6FE413-7360-2A69-B8FA-F5BF23B59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12FC21F6-AFF3-DB98-4AB5-5C9748A46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29" y="300070"/>
            <a:ext cx="7249341" cy="655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34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B7681-AAFC-3ECE-057F-890E4FB49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BBCF8F7-7762-58B8-98A1-1391D9BF7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B0FEBFC2-6D46-8903-16B8-464D78DE3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71" y="235621"/>
            <a:ext cx="7643890" cy="727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85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1A5EE-C288-1446-B2E2-8EC04BB97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3E6BADF-DD30-2FA0-76BD-DC8F67EEE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graph of a number of immigrants&#10;&#10;Description automatically generated">
            <a:extLst>
              <a:ext uri="{FF2B5EF4-FFF2-40B4-BE49-F238E27FC236}">
                <a16:creationId xmlns:a16="http://schemas.microsoft.com/office/drawing/2014/main" id="{7218E91D-F277-E79E-7CF6-548901306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25" y="383280"/>
            <a:ext cx="8057200" cy="6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65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93EBF-5E94-A508-873C-7661B0641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75A61E-10FB-6581-3873-219641505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ellphone&#10;&#10;Description automatically generated">
            <a:extLst>
              <a:ext uri="{FF2B5EF4-FFF2-40B4-BE49-F238E27FC236}">
                <a16:creationId xmlns:a16="http://schemas.microsoft.com/office/drawing/2014/main" id="{425A2D6F-CC11-7317-A335-6E5B3E1E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161" y="225287"/>
            <a:ext cx="7071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92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F8D69-47A1-B996-82B9-4790DF705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11E259D-DA0E-9430-25CE-34F321793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graph showing a number of people in the united states&#10;&#10;Description automatically generated with medium confidence">
            <a:extLst>
              <a:ext uri="{FF2B5EF4-FFF2-40B4-BE49-F238E27FC236}">
                <a16:creationId xmlns:a16="http://schemas.microsoft.com/office/drawing/2014/main" id="{6C952EA5-B66E-084B-01B0-C9E724A1B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65" y="260887"/>
            <a:ext cx="8284973" cy="722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93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D5AEA-D62E-5A6F-1452-C2081B98B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1A1AB52-B6BF-03E1-47E5-8CCD4184E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B6E8D75C-DA6B-1026-FDAE-E3206740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+mn-lt"/>
              </a:rPr>
              <a:t>Insurance </a:t>
            </a:r>
            <a:br>
              <a:rPr lang="en-US" dirty="0">
                <a:solidFill>
                  <a:srgbClr val="002060"/>
                </a:solidFill>
                <a:latin typeface="+mn-lt"/>
              </a:rPr>
            </a:b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611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97C56-17D6-0DB5-21E0-FEC76C705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10F3565-FFCC-43C9-FC9A-B66E46CD4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graph of a car crash&#10;&#10;Description automatically generated with medium confidence">
            <a:extLst>
              <a:ext uri="{FF2B5EF4-FFF2-40B4-BE49-F238E27FC236}">
                <a16:creationId xmlns:a16="http://schemas.microsoft.com/office/drawing/2014/main" id="{934D2DA7-7F13-C1FA-1F5D-19BE8C4DE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82" y="901576"/>
            <a:ext cx="8833435" cy="595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27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83064-105B-D3B4-B7C7-9EB1729BB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5B050E1-C580-4033-C9BE-D7ECB70AD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map of the united states&#10;&#10;Description automatically generated">
            <a:extLst>
              <a:ext uri="{FF2B5EF4-FFF2-40B4-BE49-F238E27FC236}">
                <a16:creationId xmlns:a16="http://schemas.microsoft.com/office/drawing/2014/main" id="{0BC5B110-CC1F-0610-24EB-C96901201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09" y="1152939"/>
            <a:ext cx="8597581" cy="57050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9DFD4F-CC27-FC9A-8A6A-02F96FBB97A6}"/>
              </a:ext>
            </a:extLst>
          </p:cNvPr>
          <p:cNvSpPr txBox="1"/>
          <p:nvPr/>
        </p:nvSpPr>
        <p:spPr>
          <a:xfrm>
            <a:off x="4170439" y="229609"/>
            <a:ext cx="3851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</a:rPr>
              <a:t>Litigation Tax</a:t>
            </a:r>
          </a:p>
        </p:txBody>
      </p:sp>
    </p:spTree>
    <p:extLst>
      <p:ext uri="{BB962C8B-B14F-4D97-AF65-F5344CB8AC3E}">
        <p14:creationId xmlns:p14="http://schemas.microsoft.com/office/powerpoint/2010/main" val="4192028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541F820-D19B-4A58-BF63-0D67BEBAA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4195AA-95C3-537D-C85C-5DF455EC2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647" y="200821"/>
            <a:ext cx="7772400" cy="665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62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D6B4E-0C7F-A774-FBBD-59D4931D7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7814535-3BCE-B4AF-F77A-2B5F71C71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E287F057-64D8-6C82-5796-F02B4853A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525" y="254620"/>
            <a:ext cx="7772400" cy="660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95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541F820-D19B-4A58-BF63-0D67BEBAA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B143D6-4CFE-D805-0CFE-37C4582E6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1093057"/>
            <a:ext cx="12192000" cy="576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21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1402E-7F91-1D59-C159-15428A261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8F8B4E4-7613-033F-4CF2-124A35410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" y="0"/>
            <a:ext cx="12192000" cy="6858000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050A4FD4-2198-9C14-4247-5DEF8745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265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Safety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CADDD91-142A-E3CA-2361-115F93872626}"/>
              </a:ext>
            </a:extLst>
          </p:cNvPr>
          <p:cNvSpPr txBox="1">
            <a:spLocks/>
          </p:cNvSpPr>
          <p:nvPr/>
        </p:nvSpPr>
        <p:spPr>
          <a:xfrm>
            <a:off x="1243806" y="2428217"/>
            <a:ext cx="9704388" cy="2723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Fall Fatalities increased 52.7% from 2011-2022 (260 &gt;&gt;397)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Rate increased too, up 13.3%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Smaller companies most impacted</a:t>
            </a:r>
          </a:p>
        </p:txBody>
      </p:sp>
    </p:spTree>
    <p:extLst>
      <p:ext uri="{BB962C8B-B14F-4D97-AF65-F5344CB8AC3E}">
        <p14:creationId xmlns:p14="http://schemas.microsoft.com/office/powerpoint/2010/main" val="156704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3A385-A7EE-D05D-B9AA-2E99A1A32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E20CFC-A83E-A627-B7A5-C0F8CB0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3EE00ABC-C7B7-AB99-B22E-B3E39E0B5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13" y="9839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400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1E0FD6CA-1759-BF4E-9B4B-22C03EDC834B}"/>
              </a:ext>
            </a:extLst>
          </p:cNvPr>
          <p:cNvSpPr txBox="1">
            <a:spLocks/>
          </p:cNvSpPr>
          <p:nvPr/>
        </p:nvSpPr>
        <p:spPr>
          <a:xfrm>
            <a:off x="273996" y="2931893"/>
            <a:ext cx="10515600" cy="2290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_____</a:t>
            </a:r>
          </a:p>
          <a:p>
            <a:pPr algn="ctr"/>
            <a:endParaRPr lang="en-US" sz="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  6,000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BB99B5E1-6CFA-A534-8E6C-88DCBB892DE3}"/>
              </a:ext>
            </a:extLst>
          </p:cNvPr>
          <p:cNvSpPr txBox="1">
            <a:spLocks/>
          </p:cNvSpPr>
          <p:nvPr/>
        </p:nvSpPr>
        <p:spPr>
          <a:xfrm>
            <a:off x="565826" y="17674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x 10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8445904-FF56-547E-4D60-B7353304B4FF}"/>
              </a:ext>
            </a:extLst>
          </p:cNvPr>
          <p:cNvSpPr txBox="1">
            <a:spLocks/>
          </p:cNvSpPr>
          <p:nvPr/>
        </p:nvSpPr>
        <p:spPr>
          <a:xfrm>
            <a:off x="565826" y="26306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x 150%</a:t>
            </a:r>
          </a:p>
        </p:txBody>
      </p:sp>
    </p:spTree>
    <p:extLst>
      <p:ext uri="{BB962C8B-B14F-4D97-AF65-F5344CB8AC3E}">
        <p14:creationId xmlns:p14="http://schemas.microsoft.com/office/powerpoint/2010/main" val="216200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05ABE-C71C-F387-F769-1E255F507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9EC6B11-156D-9A3C-6B15-CA5487DB8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FDAABC68-6520-D850-164D-A0CD92CB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01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6,000 lives lost to suicide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1B6F9C7E-58FD-5798-5C99-675E84FFA14C}"/>
              </a:ext>
            </a:extLst>
          </p:cNvPr>
          <p:cNvSpPr txBox="1">
            <a:spLocks/>
          </p:cNvSpPr>
          <p:nvPr/>
        </p:nvSpPr>
        <p:spPr>
          <a:xfrm>
            <a:off x="838200" y="2934187"/>
            <a:ext cx="10515600" cy="179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vs</a:t>
            </a:r>
          </a:p>
          <a:p>
            <a:pPr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400 lives lost to falls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A88F8B93-2985-2FEE-9300-027FB80B86AC}"/>
              </a:ext>
            </a:extLst>
          </p:cNvPr>
          <p:cNvSpPr txBox="1">
            <a:spLocks/>
          </p:cNvSpPr>
          <p:nvPr/>
        </p:nvSpPr>
        <p:spPr>
          <a:xfrm>
            <a:off x="838200" y="4338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chemeClr val="accent1">
                    <a:lumMod val="50000"/>
                  </a:schemeClr>
                </a:solidFill>
              </a:rPr>
              <a:t>Construction:</a:t>
            </a:r>
          </a:p>
        </p:txBody>
      </p:sp>
    </p:spTree>
    <p:extLst>
      <p:ext uri="{BB962C8B-B14F-4D97-AF65-F5344CB8AC3E}">
        <p14:creationId xmlns:p14="http://schemas.microsoft.com/office/powerpoint/2010/main" val="662536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4A4E0-6A28-FF97-0B78-67797F273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9B0806C-A4C8-EBE1-E2AE-6AFC1FEB6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graph with green and blue bars&#10;&#10;Description automatically generated">
            <a:extLst>
              <a:ext uri="{FF2B5EF4-FFF2-40B4-BE49-F238E27FC236}">
                <a16:creationId xmlns:a16="http://schemas.microsoft.com/office/drawing/2014/main" id="{66B68F76-C62A-1BA8-CF7E-763A3BDAB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78" y="244728"/>
            <a:ext cx="8395252" cy="649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24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13285-5774-740E-E75E-1302165C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FC28B75-D84A-B8DE-11DB-D4DF8C660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36D63D17-F332-C0EA-2751-6F4993E2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35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% of US suicides occurred in construction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F2FE055E-E75A-7FAC-23E6-DECC713FF0F9}"/>
              </a:ext>
            </a:extLst>
          </p:cNvPr>
          <p:cNvSpPr txBox="1">
            <a:spLocks/>
          </p:cNvSpPr>
          <p:nvPr/>
        </p:nvSpPr>
        <p:spPr>
          <a:xfrm>
            <a:off x="838200" y="1117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chemeClr val="accent1">
                    <a:lumMod val="50000"/>
                  </a:schemeClr>
                </a:solidFill>
              </a:rPr>
              <a:t>18%</a:t>
            </a:r>
          </a:p>
        </p:txBody>
      </p:sp>
    </p:spTree>
    <p:extLst>
      <p:ext uri="{BB962C8B-B14F-4D97-AF65-F5344CB8AC3E}">
        <p14:creationId xmlns:p14="http://schemas.microsoft.com/office/powerpoint/2010/main" val="186577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9A55D-E88A-8C0A-96F4-D50388253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BD0B5D0-0C2C-286B-E593-86034D744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76A60A98-69DB-5CF6-3FF3-78E5AE3AE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6324"/>
            <a:ext cx="10515600" cy="290535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rgbClr val="002060"/>
                </a:solidFill>
              </a:rPr>
              <a:t>Even though construction accounts for…</a:t>
            </a:r>
            <a:br>
              <a:rPr lang="en-US" sz="6000" b="0" i="0" u="none" strike="noStrike" dirty="0">
                <a:solidFill>
                  <a:srgbClr val="002060"/>
                </a:solidFill>
                <a:effectLst/>
                <a:latin typeface="Helvetica Neue" panose="02000503000000020004" pitchFamily="2" charset="0"/>
              </a:rPr>
            </a:br>
            <a:br>
              <a:rPr lang="en-US" sz="6000" b="0" i="0" u="none" strike="noStrike" dirty="0">
                <a:solidFill>
                  <a:srgbClr val="002060"/>
                </a:solidFill>
                <a:effectLst/>
                <a:latin typeface="Helvetica Neue" panose="02000503000000020004" pitchFamily="2" charset="0"/>
              </a:rPr>
            </a:br>
            <a:r>
              <a:rPr lang="en-US" sz="6000" b="0" i="0" u="none" strike="noStrike" dirty="0">
                <a:solidFill>
                  <a:srgbClr val="002060"/>
                </a:solidFill>
                <a:effectLst/>
                <a:latin typeface="Helvetica Neue" panose="02000503000000020004" pitchFamily="2" charset="0"/>
              </a:rPr>
              <a:t>7.5% of the population</a:t>
            </a:r>
            <a:br>
              <a:rPr lang="en-US" sz="6000" b="0" i="0" u="none" strike="noStrike" dirty="0">
                <a:solidFill>
                  <a:srgbClr val="002060"/>
                </a:solidFill>
                <a:effectLst/>
                <a:latin typeface="Helvetica Neue" panose="02000503000000020004" pitchFamily="2" charset="0"/>
              </a:rPr>
            </a:b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385C17F-60EA-E54F-4807-F73CAA3AA39A}"/>
              </a:ext>
            </a:extLst>
          </p:cNvPr>
          <p:cNvSpPr txBox="1">
            <a:spLocks/>
          </p:cNvSpPr>
          <p:nvPr/>
        </p:nvSpPr>
        <p:spPr>
          <a:xfrm>
            <a:off x="838200" y="2934187"/>
            <a:ext cx="10515600" cy="179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B8FA6632-DA00-0439-48CB-86B2B1F5A0A1}"/>
              </a:ext>
            </a:extLst>
          </p:cNvPr>
          <p:cNvSpPr txBox="1">
            <a:spLocks/>
          </p:cNvSpPr>
          <p:nvPr/>
        </p:nvSpPr>
        <p:spPr>
          <a:xfrm>
            <a:off x="838200" y="4338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chemeClr val="accent1">
                    <a:lumMod val="50000"/>
                  </a:schemeClr>
                </a:solidFill>
              </a:rPr>
              <a:t>18% of loss</a:t>
            </a:r>
          </a:p>
        </p:txBody>
      </p:sp>
    </p:spTree>
    <p:extLst>
      <p:ext uri="{BB962C8B-B14F-4D97-AF65-F5344CB8AC3E}">
        <p14:creationId xmlns:p14="http://schemas.microsoft.com/office/powerpoint/2010/main" val="258916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A2ED1-8C29-018A-54FE-42C3BD7D6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4960732-72B0-92DC-A856-6B084E66D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graph of a number of people&#10;&#10;Description automatically generated">
            <a:extLst>
              <a:ext uri="{FF2B5EF4-FFF2-40B4-BE49-F238E27FC236}">
                <a16:creationId xmlns:a16="http://schemas.microsoft.com/office/drawing/2014/main" id="{C65508A1-B7B3-6810-6ECE-141BCAB86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43" y="914400"/>
            <a:ext cx="10101586" cy="604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42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C14031-9BCC-B99C-F7EB-EAB7A19B7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4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qr code with a logo&#10;&#10;Description automatically generated">
            <a:extLst>
              <a:ext uri="{FF2B5EF4-FFF2-40B4-BE49-F238E27FC236}">
                <a16:creationId xmlns:a16="http://schemas.microsoft.com/office/drawing/2014/main" id="{89BBAD4E-C3EF-E259-14EA-4BDA65DFA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286" y="643467"/>
            <a:ext cx="550142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02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FF4C6F-9F0F-4843-A308-B5EF007B0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943EE9-9B2D-ED2C-CDB1-1405D8469773}"/>
              </a:ext>
            </a:extLst>
          </p:cNvPr>
          <p:cNvSpPr txBox="1"/>
          <p:nvPr/>
        </p:nvSpPr>
        <p:spPr>
          <a:xfrm>
            <a:off x="0" y="481045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</a:rPr>
              <a:t>MDaniels@NRCA.Net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         Cell: 702-510-8605</a:t>
            </a:r>
          </a:p>
        </p:txBody>
      </p:sp>
    </p:spTree>
    <p:extLst>
      <p:ext uri="{BB962C8B-B14F-4D97-AF65-F5344CB8AC3E}">
        <p14:creationId xmlns:p14="http://schemas.microsoft.com/office/powerpoint/2010/main" val="56884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0F278-2DD1-CB4D-2EB9-3EF2324E0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showing the rate of the federal funds&#10;&#10;Description automatically generated">
            <a:extLst>
              <a:ext uri="{FF2B5EF4-FFF2-40B4-BE49-F238E27FC236}">
                <a16:creationId xmlns:a16="http://schemas.microsoft.com/office/drawing/2014/main" id="{4F063CEF-B149-C300-2A20-386B4233B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94" y="3624"/>
            <a:ext cx="9954212" cy="685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2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0C474-0AA0-972F-6BEE-AD525C98D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1FFBC74-C396-01DF-AF98-3A1C9666A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26504"/>
            <a:ext cx="12192000" cy="6858000"/>
          </a:xfrm>
          <a:prstGeom prst="rect">
            <a:avLst/>
          </a:prstGeom>
        </p:spPr>
      </p:pic>
      <p:pic>
        <p:nvPicPr>
          <p:cNvPr id="3" name="Picture 2" descr="A graph with a line going up&#10;&#10;Description automatically generated">
            <a:extLst>
              <a:ext uri="{FF2B5EF4-FFF2-40B4-BE49-F238E27FC236}">
                <a16:creationId xmlns:a16="http://schemas.microsoft.com/office/drawing/2014/main" id="{52E2531C-87E0-BD14-901E-794052CD9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30380"/>
            <a:ext cx="8034130" cy="59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6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F1532-AFD0-64C4-E5ED-725E82204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EC5BA7D-5224-29BF-873F-793402B03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graph showing a red line&#10;&#10;Description automatically generated">
            <a:extLst>
              <a:ext uri="{FF2B5EF4-FFF2-40B4-BE49-F238E27FC236}">
                <a16:creationId xmlns:a16="http://schemas.microsoft.com/office/drawing/2014/main" id="{32757907-2230-EFD2-852D-A83F16A04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16" y="496425"/>
            <a:ext cx="7772400" cy="62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1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0F938-EE33-2164-1E2C-463B4AD8A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68DE0F8-BA48-51F7-093D-402DD9061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29F834B3-941B-583B-184F-D5E35AA49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14" y="922033"/>
            <a:ext cx="9144971" cy="59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18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A7642-0AD8-F394-6020-10DF67AE9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334EEBA-0B75-75B4-7B52-A029A93A9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graph of a red line and blue line&#10;&#10;Description automatically generated">
            <a:extLst>
              <a:ext uri="{FF2B5EF4-FFF2-40B4-BE49-F238E27FC236}">
                <a16:creationId xmlns:a16="http://schemas.microsoft.com/office/drawing/2014/main" id="{B880D728-9962-A820-6F1E-2A575F266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10" y="917909"/>
            <a:ext cx="8775380" cy="594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68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12218-605E-67FD-E9F7-2C2B5BF4C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D9ECB14-B64F-6089-1A42-03ADD7403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8AEA45AE-D664-F966-AA15-F44436D62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265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Industry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CE5DD43-C312-D9C2-8B83-6EBC58535B6E}"/>
              </a:ext>
            </a:extLst>
          </p:cNvPr>
          <p:cNvSpPr txBox="1">
            <a:spLocks/>
          </p:cNvSpPr>
          <p:nvPr/>
        </p:nvSpPr>
        <p:spPr>
          <a:xfrm>
            <a:off x="1243806" y="2428217"/>
            <a:ext cx="9704388" cy="2723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Stable/strong/mild depending on geography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Work tightening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Macro trends remain: Subs and Workforce, Consolidation, Insurance/Weather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Personal Engagement</a:t>
            </a:r>
          </a:p>
        </p:txBody>
      </p:sp>
    </p:spTree>
    <p:extLst>
      <p:ext uri="{BB962C8B-B14F-4D97-AF65-F5344CB8AC3E}">
        <p14:creationId xmlns:p14="http://schemas.microsoft.com/office/powerpoint/2010/main" val="1661088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66205</TotalTime>
  <Words>193</Words>
  <Application>Microsoft Macintosh PowerPoint</Application>
  <PresentationFormat>Widescreen</PresentationFormat>
  <Paragraphs>43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Helvetica Neue</vt:lpstr>
      <vt:lpstr>Office Theme</vt:lpstr>
      <vt:lpstr>The Roofing Industry Today and Tomorrow </vt:lpstr>
      <vt:lpstr>Economy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Industry</vt:lpstr>
      <vt:lpstr>PowerPoint Presentation</vt:lpstr>
      <vt:lpstr>PowerPoint Presentation</vt:lpstr>
      <vt:lpstr>PowerPoint Presentation</vt:lpstr>
      <vt:lpstr>Government Impact on Industry</vt:lpstr>
      <vt:lpstr>PowerPoint Presentation</vt:lpstr>
      <vt:lpstr>Planned Federal  Investment:  CHIPS, BIL, IRA ~$500,000,000,000</vt:lpstr>
      <vt:lpstr>PowerPoint Presentation</vt:lpstr>
      <vt:lpstr>Workforce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Insurance  </vt:lpstr>
      <vt:lpstr>PowerPoint Presentation</vt:lpstr>
      <vt:lpstr>PowerPoint Presentation</vt:lpstr>
      <vt:lpstr>PowerPoint Presentation</vt:lpstr>
      <vt:lpstr>PowerPoint Presentation</vt:lpstr>
      <vt:lpstr>Safety</vt:lpstr>
      <vt:lpstr>400</vt:lpstr>
      <vt:lpstr>6,000 lives lost to suicide</vt:lpstr>
      <vt:lpstr>PowerPoint Presentation</vt:lpstr>
      <vt:lpstr>% of US suicides occurred in construction</vt:lpstr>
      <vt:lpstr>  Even though construction accounts for…  7.5% of the population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U.S. Roofing Industry in a Post-Pandemic world </dc:title>
  <dc:creator>Reid Ribble</dc:creator>
  <cp:lastModifiedBy>McKay Daniels</cp:lastModifiedBy>
  <cp:revision>126</cp:revision>
  <cp:lastPrinted>2024-09-26T21:45:14Z</cp:lastPrinted>
  <dcterms:created xsi:type="dcterms:W3CDTF">2020-11-18T15:51:43Z</dcterms:created>
  <dcterms:modified xsi:type="dcterms:W3CDTF">2025-01-10T14:33:45Z</dcterms:modified>
</cp:coreProperties>
</file>